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317" r:id="rId2"/>
    <p:sldId id="292" r:id="rId3"/>
    <p:sldId id="293" r:id="rId4"/>
    <p:sldId id="295" r:id="rId5"/>
    <p:sldId id="296" r:id="rId6"/>
    <p:sldId id="297" r:id="rId7"/>
    <p:sldId id="299" r:id="rId8"/>
    <p:sldId id="300" r:id="rId9"/>
    <p:sldId id="301" r:id="rId10"/>
    <p:sldId id="302" r:id="rId11"/>
    <p:sldId id="294" r:id="rId12"/>
    <p:sldId id="316" r:id="rId13"/>
    <p:sldId id="303" r:id="rId14"/>
    <p:sldId id="304" r:id="rId15"/>
    <p:sldId id="305" r:id="rId16"/>
    <p:sldId id="306" r:id="rId17"/>
    <p:sldId id="307" r:id="rId18"/>
    <p:sldId id="308" r:id="rId19"/>
    <p:sldId id="309" r:id="rId20"/>
    <p:sldId id="310" r:id="rId21"/>
    <p:sldId id="311" r:id="rId22"/>
    <p:sldId id="328" r:id="rId23"/>
    <p:sldId id="329" r:id="rId24"/>
    <p:sldId id="256" r:id="rId25"/>
    <p:sldId id="260" r:id="rId26"/>
    <p:sldId id="261" r:id="rId27"/>
    <p:sldId id="262" r:id="rId28"/>
    <p:sldId id="263" r:id="rId29"/>
    <p:sldId id="266" r:id="rId30"/>
    <p:sldId id="267" r:id="rId31"/>
    <p:sldId id="268" r:id="rId32"/>
    <p:sldId id="281" r:id="rId33"/>
    <p:sldId id="269" r:id="rId34"/>
    <p:sldId id="270" r:id="rId35"/>
    <p:sldId id="271" r:id="rId36"/>
    <p:sldId id="287" r:id="rId37"/>
    <p:sldId id="325" r:id="rId38"/>
    <p:sldId id="272" r:id="rId39"/>
    <p:sldId id="273" r:id="rId40"/>
    <p:sldId id="274" r:id="rId41"/>
    <p:sldId id="275" r:id="rId42"/>
    <p:sldId id="276" r:id="rId43"/>
    <p:sldId id="322" r:id="rId44"/>
    <p:sldId id="323" r:id="rId45"/>
    <p:sldId id="324" r:id="rId46"/>
    <p:sldId id="278" r:id="rId47"/>
    <p:sldId id="279" r:id="rId48"/>
    <p:sldId id="280" r:id="rId49"/>
    <p:sldId id="282" r:id="rId50"/>
    <p:sldId id="283" r:id="rId51"/>
    <p:sldId id="284" r:id="rId52"/>
    <p:sldId id="285" r:id="rId53"/>
    <p:sldId id="286" r:id="rId54"/>
    <p:sldId id="289" r:id="rId55"/>
    <p:sldId id="291" r:id="rId56"/>
    <p:sldId id="318" r:id="rId57"/>
    <p:sldId id="319" r:id="rId58"/>
    <p:sldId id="320" r:id="rId59"/>
    <p:sldId id="321" r:id="rId60"/>
    <p:sldId id="290" r:id="rId61"/>
    <p:sldId id="330" r:id="rId62"/>
    <p:sldId id="257" r:id="rId63"/>
    <p:sldId id="258" r:id="rId64"/>
    <p:sldId id="259" r:id="rId65"/>
    <p:sldId id="264" r:id="rId66"/>
    <p:sldId id="265" r:id="rId67"/>
    <p:sldId id="277" r:id="rId68"/>
    <p:sldId id="288" r:id="rId69"/>
    <p:sldId id="326" r:id="rId70"/>
    <p:sldId id="327" r:id="rId71"/>
    <p:sldId id="312" r:id="rId72"/>
    <p:sldId id="313" r:id="rId73"/>
    <p:sldId id="314"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6454B1-1381-49BC-89A9-EC34C45DDB65}">
          <p14:sldIdLst>
            <p14:sldId id="317"/>
            <p14:sldId id="292"/>
            <p14:sldId id="293"/>
            <p14:sldId id="295"/>
            <p14:sldId id="296"/>
            <p14:sldId id="297"/>
            <p14:sldId id="299"/>
            <p14:sldId id="300"/>
            <p14:sldId id="301"/>
            <p14:sldId id="302"/>
            <p14:sldId id="294"/>
            <p14:sldId id="316"/>
            <p14:sldId id="303"/>
            <p14:sldId id="304"/>
            <p14:sldId id="305"/>
            <p14:sldId id="306"/>
            <p14:sldId id="307"/>
            <p14:sldId id="308"/>
            <p14:sldId id="309"/>
            <p14:sldId id="310"/>
            <p14:sldId id="311"/>
            <p14:sldId id="328"/>
            <p14:sldId id="329"/>
            <p14:sldId id="256"/>
            <p14:sldId id="260"/>
            <p14:sldId id="261"/>
            <p14:sldId id="262"/>
            <p14:sldId id="263"/>
            <p14:sldId id="266"/>
            <p14:sldId id="267"/>
            <p14:sldId id="268"/>
            <p14:sldId id="281"/>
            <p14:sldId id="269"/>
            <p14:sldId id="270"/>
            <p14:sldId id="271"/>
            <p14:sldId id="287"/>
            <p14:sldId id="325"/>
            <p14:sldId id="272"/>
            <p14:sldId id="273"/>
            <p14:sldId id="274"/>
            <p14:sldId id="275"/>
            <p14:sldId id="276"/>
            <p14:sldId id="322"/>
            <p14:sldId id="323"/>
            <p14:sldId id="324"/>
            <p14:sldId id="278"/>
            <p14:sldId id="279"/>
            <p14:sldId id="280"/>
            <p14:sldId id="282"/>
            <p14:sldId id="283"/>
            <p14:sldId id="284"/>
            <p14:sldId id="285"/>
            <p14:sldId id="286"/>
            <p14:sldId id="289"/>
            <p14:sldId id="291"/>
            <p14:sldId id="318"/>
            <p14:sldId id="319"/>
            <p14:sldId id="320"/>
            <p14:sldId id="321"/>
            <p14:sldId id="290"/>
            <p14:sldId id="330"/>
            <p14:sldId id="257"/>
          </p14:sldIdLst>
        </p14:section>
        <p14:section name="Untitled Section" id="{D6A28672-F601-41D0-9232-D802A2D99CD6}">
          <p14:sldIdLst>
            <p14:sldId id="258"/>
            <p14:sldId id="259"/>
            <p14:sldId id="264"/>
            <p14:sldId id="265"/>
            <p14:sldId id="277"/>
            <p14:sldId id="288"/>
            <p14:sldId id="326"/>
            <p14:sldId id="327"/>
            <p14:sldId id="312"/>
            <p14:sldId id="313"/>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38" y="3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CD3223-0B7F-4348-B31D-44EF027C8FC7}" type="datetimeFigureOut">
              <a:rPr lang="en-US" smtClean="0"/>
              <a:t>4/20/2016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398F4C-CA9B-455E-BA8C-866B89DFB709}" type="slidenum">
              <a:rPr lang="en-US" smtClean="0"/>
              <a:t>‹#›</a:t>
            </a:fld>
            <a:endParaRPr lang="en-US"/>
          </a:p>
        </p:txBody>
      </p:sp>
    </p:spTree>
    <p:extLst>
      <p:ext uri="{BB962C8B-B14F-4D97-AF65-F5344CB8AC3E}">
        <p14:creationId xmlns:p14="http://schemas.microsoft.com/office/powerpoint/2010/main" val="1853233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61FF53-804D-494E-B1E7-8AC1E9D78799}" type="datetimeFigureOut">
              <a:rPr lang="en-US" smtClean="0"/>
              <a:t>4/20/2016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09166A-5C2A-489A-8EC8-DAC0F2BD99E4}" type="slidenum">
              <a:rPr lang="en-US" smtClean="0"/>
              <a:t>‹#›</a:t>
            </a:fld>
            <a:endParaRPr lang="en-US"/>
          </a:p>
        </p:txBody>
      </p:sp>
    </p:spTree>
    <p:extLst>
      <p:ext uri="{BB962C8B-B14F-4D97-AF65-F5344CB8AC3E}">
        <p14:creationId xmlns:p14="http://schemas.microsoft.com/office/powerpoint/2010/main" val="309981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09166A-5C2A-489A-8EC8-DAC0F2BD99E4}" type="slidenum">
              <a:rPr lang="en-US" smtClean="0"/>
              <a:t>11</a:t>
            </a:fld>
            <a:endParaRPr lang="en-US"/>
          </a:p>
        </p:txBody>
      </p:sp>
    </p:spTree>
    <p:extLst>
      <p:ext uri="{BB962C8B-B14F-4D97-AF65-F5344CB8AC3E}">
        <p14:creationId xmlns:p14="http://schemas.microsoft.com/office/powerpoint/2010/main" val="307343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9D149D-2590-47B0-92FC-A16C82EF8111}"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208033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D149D-2590-47B0-92FC-A16C82EF8111}"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89515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D149D-2590-47B0-92FC-A16C82EF8111}"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78213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D149D-2590-47B0-92FC-A16C82EF8111}"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91360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D149D-2590-47B0-92FC-A16C82EF8111}"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356358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9D149D-2590-47B0-92FC-A16C82EF8111}" type="datetimeFigureOut">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317547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9D149D-2590-47B0-92FC-A16C82EF8111}" type="datetimeFigureOut">
              <a:rPr lang="en-US" smtClean="0"/>
              <a:t>4/20/2016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51435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9D149D-2590-47B0-92FC-A16C82EF8111}" type="datetimeFigureOut">
              <a:rPr lang="en-US" smtClean="0"/>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7912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D149D-2590-47B0-92FC-A16C82EF8111}" type="datetimeFigureOut">
              <a:rPr lang="en-US" smtClean="0"/>
              <a:t>4/20/2016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73532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D149D-2590-47B0-92FC-A16C82EF8111}" type="datetimeFigureOut">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34198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D149D-2590-47B0-92FC-A16C82EF8111}" type="datetimeFigureOut">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63650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D149D-2590-47B0-92FC-A16C82EF8111}" type="datetimeFigureOut">
              <a:rPr lang="en-US" smtClean="0"/>
              <a:t>4/20/2016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4A181-7CF8-46F8-AB0F-97AE14CEBC2B}" type="slidenum">
              <a:rPr lang="en-US" smtClean="0"/>
              <a:t>‹#›</a:t>
            </a:fld>
            <a:endParaRPr lang="en-US"/>
          </a:p>
        </p:txBody>
      </p:sp>
    </p:spTree>
    <p:extLst>
      <p:ext uri="{BB962C8B-B14F-4D97-AF65-F5344CB8AC3E}">
        <p14:creationId xmlns:p14="http://schemas.microsoft.com/office/powerpoint/2010/main" val="2297761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tatic.newworldencyclopedia.org/5/5a/SantaSabina_AbductionOfHabakkuk.JPG"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tatic.newworldencyclopedia.org/9/9b/British_Museum_Parthenon_west_frieze.JPG" TargetMode="External"/><Relationship Id="rId5" Type="http://schemas.openxmlformats.org/officeDocument/2006/relationships/image" Target="../media/image20.jpeg"/><Relationship Id="rId4" Type="http://schemas.openxmlformats.org/officeDocument/2006/relationships/hyperlink" Target="http://www.newworldencyclopedia.org/entry/Image:Mahabalipuram_Arjuna_1.jpg" TargetMode="Externa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tatic.newworldencyclopedia.org/8/87/St_GuadensShaw_Mem.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tatic.newworldencyclopedia.org/1/1f/Mountrushmore.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mg.izismile.com/img/img2/20090116/papercuts_01.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tatic.flickr.com/114/292658655_d7578d1a27_o.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mages.etsy.com/all_images/c/cdc/5b1/il_430xN.13569027.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mages.etsy.com/all_images/8/84d/298/il_430xN.13676481.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56.tinypic.com/2hexzko.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51.tinypic.com/2vlnn21.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i56.tinypic.com/2cerr81.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planetoddity.com/wp-content/uploads/2010/06/paper-sculptures-1.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planetoddity.com/wp-content/uploads/2010/06/paper-sculptures-2.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planetoddity.com/wp-content/uploads/2010/06/paper-sculptures-3.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planetoddity.com/wp-content/uploads/2010/06/paper-sculptures-7.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planetoddity.com/wp-content/uploads/2010/11/paper-sculpture-2.jp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planetoddity.com/wp-content/uploads/2010/11/paper-sculpture-4.jp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planetoddity.com/wp-content/uploads/2010/11/paper-sculpture-5.jp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planetoddity.com/wp-content/uploads/2010/11/paper-sculpture-6.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blog.chaotic.co.uk/uploaded_images/julien_vallee-790435.jp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thundafunda.com/desgins/mindblowing-paper-desings-galle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Sculpture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Paper sculpture can be made using any type of paper and any glue</a:t>
            </a:r>
          </a:p>
          <a:p>
            <a:r>
              <a:rPr lang="en-US" dirty="0" smtClean="0"/>
              <a:t>You will be creating a three-dimensional RELIEF sculpture out of paper</a:t>
            </a:r>
          </a:p>
          <a:p>
            <a:r>
              <a:rPr lang="en-US" dirty="0" smtClean="0"/>
              <a:t>The subject matter of your sculpture is entirely up to you, but you should choose a design direction:</a:t>
            </a:r>
          </a:p>
          <a:p>
            <a:pPr lvl="1"/>
            <a:r>
              <a:rPr lang="en-US" b="1" dirty="0" smtClean="0"/>
              <a:t>Representational</a:t>
            </a:r>
            <a:r>
              <a:rPr lang="en-US" dirty="0" smtClean="0"/>
              <a:t>: represents something or somebody</a:t>
            </a:r>
          </a:p>
          <a:p>
            <a:pPr lvl="1"/>
            <a:r>
              <a:rPr lang="en-US" b="1" dirty="0" smtClean="0"/>
              <a:t>Abstraction</a:t>
            </a:r>
            <a:r>
              <a:rPr lang="en-US" dirty="0" smtClean="0"/>
              <a:t>: breaking down subject matter into basic and/or geometric shapes</a:t>
            </a:r>
          </a:p>
          <a:p>
            <a:pPr lvl="1"/>
            <a:r>
              <a:rPr lang="en-US" b="1" dirty="0" smtClean="0"/>
              <a:t>Expression</a:t>
            </a:r>
            <a:r>
              <a:rPr lang="en-US" dirty="0" smtClean="0"/>
              <a:t>: distorting forms and/or color to express personal feelings</a:t>
            </a:r>
            <a:endParaRPr lang="en-US" dirty="0"/>
          </a:p>
        </p:txBody>
      </p:sp>
    </p:spTree>
    <p:extLst>
      <p:ext uri="{BB962C8B-B14F-4D97-AF65-F5344CB8AC3E}">
        <p14:creationId xmlns:p14="http://schemas.microsoft.com/office/powerpoint/2010/main" val="287840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ww.artbrokerage.com/artthumb/bruni_25921_2/850x600/Bruno_Bruni_Zartlichkeiten_Bas_Relief_Scul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76"/>
            <a:ext cx="4038600" cy="684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4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Paper </a:t>
            </a:r>
            <a:r>
              <a:rPr lang="en-US" dirty="0" err="1" smtClean="0"/>
              <a:t>mache</a:t>
            </a:r>
            <a:endParaRPr lang="en-US" dirty="0" smtClean="0"/>
          </a:p>
          <a:p>
            <a:r>
              <a:rPr lang="en-US" dirty="0" smtClean="0"/>
              <a:t>Tissue paper</a:t>
            </a:r>
          </a:p>
          <a:p>
            <a:r>
              <a:rPr lang="en-US" dirty="0" smtClean="0"/>
              <a:t>Curling</a:t>
            </a:r>
          </a:p>
          <a:p>
            <a:r>
              <a:rPr lang="en-US" dirty="0" smtClean="0"/>
              <a:t>Folding/Bending</a:t>
            </a:r>
          </a:p>
          <a:p>
            <a:r>
              <a:rPr lang="en-US" dirty="0" smtClean="0"/>
              <a:t>Build up</a:t>
            </a:r>
          </a:p>
          <a:p>
            <a:pPr lvl="1"/>
            <a:r>
              <a:rPr lang="en-US" dirty="0" smtClean="0"/>
              <a:t>Paper</a:t>
            </a:r>
          </a:p>
          <a:p>
            <a:pPr lvl="1"/>
            <a:r>
              <a:rPr lang="en-US" dirty="0" smtClean="0"/>
              <a:t>Foam core</a:t>
            </a:r>
          </a:p>
          <a:p>
            <a:pPr lvl="1"/>
            <a:r>
              <a:rPr lang="en-US" dirty="0" smtClean="0"/>
              <a:t>Cardboard</a:t>
            </a:r>
          </a:p>
          <a:p>
            <a:r>
              <a:rPr lang="en-US" dirty="0" smtClean="0"/>
              <a:t>Layering</a:t>
            </a:r>
          </a:p>
          <a:p>
            <a:pPr lvl="1"/>
            <a:r>
              <a:rPr lang="en-US" dirty="0" smtClean="0"/>
              <a:t>Foreground, middle ground, background</a:t>
            </a:r>
          </a:p>
          <a:p>
            <a:r>
              <a:rPr lang="en-US" dirty="0" smtClean="0"/>
              <a:t>Low relief, medium relief, high relief</a:t>
            </a:r>
            <a:endParaRPr lang="en-US" dirty="0"/>
          </a:p>
        </p:txBody>
      </p:sp>
    </p:spTree>
    <p:extLst>
      <p:ext uri="{BB962C8B-B14F-4D97-AF65-F5344CB8AC3E}">
        <p14:creationId xmlns:p14="http://schemas.microsoft.com/office/powerpoint/2010/main" val="2872292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modernartimages.com/images/sculptureeditions/abstract-art-work-pathoflifee-rel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709"/>
            <a:ext cx="5181600" cy="69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2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Relief Sculpture</a:t>
            </a:r>
            <a:endParaRPr lang="en-US" dirty="0"/>
          </a:p>
        </p:txBody>
      </p:sp>
      <p:sp>
        <p:nvSpPr>
          <p:cNvPr id="5" name="Rectangle 2"/>
          <p:cNvSpPr>
            <a:spLocks noChangeArrowheads="1"/>
          </p:cNvSpPr>
          <p:nvPr/>
        </p:nvSpPr>
        <p:spPr bwMode="auto">
          <a:xfrm>
            <a:off x="313055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a:xfrm>
            <a:off x="457200" y="1295400"/>
            <a:ext cx="8229600" cy="5440363"/>
          </a:xfrm>
        </p:spPr>
        <p:txBody>
          <a:bodyPr>
            <a:normAutofit fontScale="77500" lnSpcReduction="20000"/>
          </a:bodyPr>
          <a:lstStyle/>
          <a:p>
            <a:r>
              <a:rPr lang="en-US" dirty="0"/>
              <a:t>A relief sculpture is a sculpture that is partially carved into or </a:t>
            </a:r>
            <a:r>
              <a:rPr lang="en-US" dirty="0" smtClean="0"/>
              <a:t>built out </a:t>
            </a:r>
            <a:r>
              <a:rPr lang="en-US" dirty="0"/>
              <a:t>of another surface.  </a:t>
            </a:r>
            <a:endParaRPr lang="en-US" dirty="0" smtClean="0"/>
          </a:p>
          <a:p>
            <a:pPr lvl="1"/>
            <a:r>
              <a:rPr lang="en-US" dirty="0" smtClean="0"/>
              <a:t>These </a:t>
            </a:r>
            <a:r>
              <a:rPr lang="en-US" dirty="0"/>
              <a:t>sculptures rely on a base or plane to support them and are a combination of both three dimensional and two dimensional art forms.  </a:t>
            </a:r>
            <a:endParaRPr lang="en-US" dirty="0" smtClean="0"/>
          </a:p>
          <a:p>
            <a:r>
              <a:rPr lang="en-US" dirty="0" smtClean="0"/>
              <a:t>This </a:t>
            </a:r>
            <a:r>
              <a:rPr lang="en-US" dirty="0"/>
              <a:t>type of sculpture was very popular along the walls and stone columns of the ancient Greek and Roman buildings and can still be seen today on many of famous buildings, including the Coliseum.  </a:t>
            </a:r>
            <a:endParaRPr lang="en-US" dirty="0" smtClean="0"/>
          </a:p>
          <a:p>
            <a:r>
              <a:rPr lang="en-US" dirty="0" smtClean="0"/>
              <a:t>Relief </a:t>
            </a:r>
            <a:r>
              <a:rPr lang="en-US" dirty="0"/>
              <a:t>sculpture is practiced today by artists and </a:t>
            </a:r>
            <a:r>
              <a:rPr lang="en-US" dirty="0" smtClean="0"/>
              <a:t>architects.</a:t>
            </a:r>
            <a:endParaRPr lang="en-US" dirty="0"/>
          </a:p>
          <a:p>
            <a:r>
              <a:rPr lang="en-US" dirty="0" smtClean="0"/>
              <a:t>Relief </a:t>
            </a:r>
            <a:r>
              <a:rPr lang="en-US" dirty="0"/>
              <a:t>sculptures were done with stone, marble, bronze and many other substances</a:t>
            </a:r>
            <a:r>
              <a:rPr lang="en-US" dirty="0" smtClean="0"/>
              <a:t>.</a:t>
            </a:r>
          </a:p>
          <a:p>
            <a:pPr lvl="1"/>
            <a:r>
              <a:rPr lang="en-US" dirty="0" smtClean="0"/>
              <a:t>You will be creating a paper relief sculpture</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20933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three main types of relief sculptures</a:t>
            </a:r>
          </a:p>
          <a:p>
            <a:pPr lvl="1"/>
            <a:r>
              <a:rPr lang="en-US" dirty="0" smtClean="0"/>
              <a:t>alto </a:t>
            </a:r>
            <a:r>
              <a:rPr lang="en-US" dirty="0"/>
              <a:t>(high)</a:t>
            </a:r>
          </a:p>
          <a:p>
            <a:pPr lvl="1"/>
            <a:r>
              <a:rPr lang="en-US" dirty="0"/>
              <a:t>bas (low)</a:t>
            </a:r>
          </a:p>
          <a:p>
            <a:pPr lvl="1"/>
            <a:r>
              <a:rPr lang="en-US" dirty="0"/>
              <a:t>and </a:t>
            </a:r>
            <a:r>
              <a:rPr lang="en-US" dirty="0" smtClean="0"/>
              <a:t>sunken</a:t>
            </a:r>
          </a:p>
          <a:p>
            <a:r>
              <a:rPr lang="en-US" dirty="0"/>
              <a:t>I</a:t>
            </a:r>
            <a:r>
              <a:rPr lang="en-US" dirty="0" smtClean="0"/>
              <a:t> </a:t>
            </a:r>
            <a:r>
              <a:rPr lang="en-US" dirty="0" smtClean="0"/>
              <a:t>will be looking for you to do a combination of high and low relief in your sculptures</a:t>
            </a:r>
          </a:p>
          <a:p>
            <a:pPr lvl="1"/>
            <a:r>
              <a:rPr lang="en-US" dirty="0" smtClean="0"/>
              <a:t>This will be accomplished by building up areas through layering parts on top of one another</a:t>
            </a:r>
            <a:endParaRPr lang="en-US" dirty="0"/>
          </a:p>
        </p:txBody>
      </p:sp>
    </p:spTree>
    <p:extLst>
      <p:ext uri="{BB962C8B-B14F-4D97-AF65-F5344CB8AC3E}">
        <p14:creationId xmlns:p14="http://schemas.microsoft.com/office/powerpoint/2010/main" val="3915173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572000" cy="6858000"/>
          </a:xfrm>
        </p:spPr>
        <p:txBody>
          <a:bodyPr>
            <a:normAutofit fontScale="85000" lnSpcReduction="10000"/>
          </a:bodyPr>
          <a:lstStyle/>
          <a:p>
            <a:r>
              <a:rPr lang="en-US" dirty="0" smtClean="0"/>
              <a:t>An </a:t>
            </a:r>
            <a:r>
              <a:rPr lang="en-US" b="1" dirty="0"/>
              <a:t>alto</a:t>
            </a:r>
            <a:r>
              <a:rPr lang="en-US" dirty="0"/>
              <a:t> form is almost completely carved from its surface.  </a:t>
            </a:r>
          </a:p>
          <a:p>
            <a:r>
              <a:rPr lang="en-US" dirty="0" smtClean="0"/>
              <a:t>Highly </a:t>
            </a:r>
            <a:r>
              <a:rPr lang="en-US" dirty="0"/>
              <a:t>shaped, with very little of the structure touching the base or plane.  </a:t>
            </a:r>
            <a:endParaRPr lang="en-US" dirty="0" smtClean="0"/>
          </a:p>
          <a:p>
            <a:pPr lvl="1"/>
            <a:r>
              <a:rPr lang="en-US" dirty="0" smtClean="0"/>
              <a:t>It </a:t>
            </a:r>
            <a:r>
              <a:rPr lang="en-US" dirty="0"/>
              <a:t>could possibly stand alone if the base or plane </a:t>
            </a:r>
            <a:r>
              <a:rPr lang="en-US" dirty="0" smtClean="0"/>
              <a:t>were</a:t>
            </a:r>
          </a:p>
          <a:p>
            <a:pPr marL="0" indent="0">
              <a:buNone/>
            </a:pPr>
            <a:r>
              <a:rPr lang="en-US" dirty="0"/>
              <a:t> </a:t>
            </a:r>
            <a:r>
              <a:rPr lang="en-US" dirty="0" smtClean="0"/>
              <a:t>         </a:t>
            </a:r>
            <a:r>
              <a:rPr lang="en-US" sz="2800" dirty="0" smtClean="0"/>
              <a:t>removed</a:t>
            </a:r>
            <a:r>
              <a:rPr lang="en-US" sz="2800" dirty="0"/>
              <a:t>. </a:t>
            </a:r>
            <a:r>
              <a:rPr lang="en-US" dirty="0"/>
              <a:t> </a:t>
            </a:r>
            <a:endParaRPr lang="en-US" dirty="0" smtClean="0"/>
          </a:p>
          <a:p>
            <a:r>
              <a:rPr lang="en-US" dirty="0" smtClean="0"/>
              <a:t>Egyptians </a:t>
            </a:r>
            <a:r>
              <a:rPr lang="en-US" dirty="0"/>
              <a:t>commonly </a:t>
            </a:r>
            <a:r>
              <a:rPr lang="en-US" dirty="0" smtClean="0"/>
              <a:t>used </a:t>
            </a:r>
            <a:r>
              <a:rPr lang="en-US" dirty="0"/>
              <a:t>alto-relief sculptures of gods or Pharaohs attached to their temples.  </a:t>
            </a:r>
            <a:endParaRPr lang="en-US" dirty="0" smtClean="0"/>
          </a:p>
          <a:p>
            <a:r>
              <a:rPr lang="en-US" dirty="0" smtClean="0"/>
              <a:t>Alto </a:t>
            </a:r>
            <a:r>
              <a:rPr lang="en-US" dirty="0"/>
              <a:t>reliefs were also common among Greeks and Romans.</a:t>
            </a:r>
          </a:p>
        </p:txBody>
      </p:sp>
      <p:pic>
        <p:nvPicPr>
          <p:cNvPr id="12290" name="Picture 2" descr="http://www.third-millennium-library.com/readinghall/UniversalHistory/THE_OLD_WORLD/EGYPT/Breadstead/icons/Menkaura-go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145" y="-17964"/>
            <a:ext cx="4572000" cy="691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4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photography.nationalgeographic.com/staticfiles/NGS/Shared/StaticFiles/Photography/Images/POD/r/ramses-ii-temple-110212-sw.jpg"/>
          <p:cNvPicPr>
            <a:picLocks noChangeAspect="1" noChangeArrowheads="1"/>
          </p:cNvPicPr>
          <p:nvPr/>
        </p:nvPicPr>
        <p:blipFill rotWithShape="1">
          <a:blip r:embed="rId2">
            <a:extLst>
              <a:ext uri="{28A0092B-C50C-407E-A947-70E740481C1C}">
                <a14:useLocalDpi xmlns:a14="http://schemas.microsoft.com/office/drawing/2010/main" val="0"/>
              </a:ext>
            </a:extLst>
          </a:blip>
          <a:srcRect l="21406" t="21406"/>
          <a:stretch/>
        </p:blipFill>
        <p:spPr bwMode="auto">
          <a:xfrm>
            <a:off x="-36275" y="1811382"/>
            <a:ext cx="4722211" cy="354332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blog.creativethink.com/images/abu_simbelramses_i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935" y="1811382"/>
            <a:ext cx="4565625" cy="3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84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372100"/>
            <a:ext cx="9144000" cy="1485900"/>
          </a:xfrm>
        </p:spPr>
        <p:txBody>
          <a:bodyPr>
            <a:normAutofit fontScale="70000" lnSpcReduction="20000"/>
          </a:bodyPr>
          <a:lstStyle/>
          <a:p>
            <a:r>
              <a:rPr lang="en-US" dirty="0"/>
              <a:t>A </a:t>
            </a:r>
            <a:r>
              <a:rPr lang="en-US" b="1" dirty="0"/>
              <a:t>bas</a:t>
            </a:r>
            <a:r>
              <a:rPr lang="en-US" dirty="0"/>
              <a:t> form is a relief that barely extends past the base.  These are common as wall decorations on Greek or Roman buildings and are the type mostly seen on the Coliseum.</a:t>
            </a:r>
            <a:br>
              <a:rPr lang="en-US" dirty="0"/>
            </a:br>
            <a:r>
              <a:rPr lang="en-US" dirty="0"/>
              <a:t/>
            </a:r>
            <a:br>
              <a:rPr lang="en-US" dirty="0"/>
            </a:br>
            <a:endParaRPr lang="en-US" dirty="0"/>
          </a:p>
        </p:txBody>
      </p:sp>
      <p:pic>
        <p:nvPicPr>
          <p:cNvPr id="14340" name="Picture 4" descr="http://www.wallpapersforvista.com/images/wallpapers/Roman%20Coliseum1184268208-16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6753225"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91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1.bp.blogspot.com/_zmN9d6GULxU/Sre8FzkElII/AAAAAAAAAbg/f1oGfiGcNY8/s320/Pictur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939442"/>
            <a:ext cx="30480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tatic.newworldencyclopedia.org/thumb/3/37/Qajari_relief.jpg/350px-Qajari_reli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47625"/>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Arjuna's Penance, Mahabalipuram, India">
            <a:hlinkClick r:id="rId4" tooltip="Arjuna's Penance, Mahabalipuram, Indi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3337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British Museum Parthenon west friez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68292"/>
            <a:ext cx="4038600" cy="268970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SantaSabina AbductionOfHabakkuk.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0892" y="3738838"/>
            <a:ext cx="4200525" cy="314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83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Image:St GuadensShaw M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921439" cy="682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408839" cy="1143000"/>
          </a:xfrm>
        </p:spPr>
        <p:txBody>
          <a:bodyPr/>
          <a:lstStyle/>
          <a:p>
            <a:r>
              <a:rPr lang="en-US" dirty="0" smtClean="0"/>
              <a:t>Early Relief Sculpture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upload.wikimedia.org/wikipedia/commons/2/21/Greek_coin_tetradrachme_panathenaic_gam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07861"/>
            <a:ext cx="5410200" cy="506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reekcoinage.com/greekcoi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839" y="28303"/>
            <a:ext cx="3724275" cy="3086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ntique-marks.com/image-files/coin-greek-decadrach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152775"/>
            <a:ext cx="19050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6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Image:Mountrushmo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0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www.caitloon.com/Aten_d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4274"/>
            <a:ext cx="34099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history.com/images/media/slideshow/egyptian-relief-sculpture-and-painting/relief-temple-seti-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81264"/>
            <a:ext cx="5105400" cy="34767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history.com/images/media/slideshow/egyptian-relief-sculpture-and-painting/ti-tomb-relie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0"/>
            <a:ext cx="5112327" cy="34814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history.com/images/media/slideshow/egyptian-relief-sculpture-and-painting/hesire-relie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374337"/>
            <a:ext cx="5105400" cy="347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86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8" y="5638800"/>
            <a:ext cx="9138661" cy="1198418"/>
          </a:xfrm>
        </p:spPr>
        <p:txBody>
          <a:bodyPr/>
          <a:lstStyle/>
          <a:p>
            <a:r>
              <a:rPr lang="en-US" dirty="0"/>
              <a:t>A </a:t>
            </a:r>
            <a:r>
              <a:rPr lang="en-US" b="1" dirty="0"/>
              <a:t>sunken</a:t>
            </a:r>
            <a:r>
              <a:rPr lang="en-US" dirty="0"/>
              <a:t>-relief sculpture is an image that is carved into the surface, rather than out of it</a:t>
            </a:r>
          </a:p>
        </p:txBody>
      </p:sp>
      <p:pic>
        <p:nvPicPr>
          <p:cNvPr id="1026" name="Picture 2" descr="http://upload.wikimedia.org/wikipedia/en/a/a4/Sunken-reli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855"/>
            <a:ext cx="7467600" cy="569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11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dirty="0" smtClean="0"/>
              <a:t>Representational Examples: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7550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flower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516"/>
            <a:ext cx="5562600" cy="679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84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andmade Paper Sculpture ::&#10;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7"/>
            <a:ext cx="6477000" cy="683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50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elen musselwhite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199"/>
            <a:ext cx="6781800" cy="678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86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elen musselwhite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0"/>
            <a:ext cx="6800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48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elen musselwhite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76200"/>
            <a:ext cx="7637709" cy="679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9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farm3.static.flickr.com/2420/1879017850_55d27f61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
            <a:ext cx="52578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00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egyptopia.com/shared/images/geographic/2/15/51/80/11334/gr/the-egyptian-museum_11334_narmer-tablet-_15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205843" cy="647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lldecor.net/egypt/19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870" y="0"/>
            <a:ext cx="499133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10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Beautiful Paper Sculpture as House Decorations by Carlon Meira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2598"/>
            <a:ext cx="6019800" cy="696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58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Beautiful Paper Sculpture as House Decorations by Carlon Meira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4990635"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60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www.anniesworkshop.com/commercial-3/paper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3138"/>
            <a:ext cx="7239000" cy="694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37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4.bp.blogspot.com/_JmpkIMgnzIE/SzUhsBCUsvI/AAAAAAAAj5E/QN_gAo6bzMY/s400/Awesome+and+amazing+A4+paper+Sculpture+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59"/>
            <a:ext cx="9144000" cy="660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84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3.bp.blogspot.com/_JmpkIMgnzIE/SzUhrQV-AaI/AAAAAAAAj40/u0XBQgxnr68/s400/Awesome+and+amazing+A4+paper+Sculpture+A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903"/>
            <a:ext cx="5867400" cy="684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59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2.bp.blogspot.com/_JmpkIMgnzIE/SzUhq-f__1I/AAAAAAAAj4s/CsMcPsqgLnc/s400/Awesome+and+amazing+A4+paper+Sculpture+Ar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464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48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Peter Callesen cut paper sculp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5310824" cy="691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69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292658655 d7578d1a27 Paper Sculptures and One Sheet Wond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0" y="304800"/>
            <a:ext cx="923982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3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www.whorange.net/images/megan%20brain%20paper%20sculpture%20ti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13" y="-27057"/>
            <a:ext cx="8502787" cy="688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00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quot;Peterbilt Truck 42&quot; paper sculpture by paper sculpture artist, Kristen E. Stuart, copyright - NOT TO BE COP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105"/>
            <a:ext cx="7769225" cy="697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5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digital.library.northwestern.edu/siege/images/par00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636"/>
            <a:ext cx="5410200" cy="693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52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quot;Butterfly Wand&quot; paper sculpture by paper sculpture artist, Kristen E. Stuart, copyright - NOT TO BE COP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9144000" cy="712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969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482" name="Picture 2" descr="http://images.etsy.com/all_images/c/cdc/5b1/il_430xN.1356902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67818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39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images.etsy.com/all_images/8/84d/298/il_430xN.1367648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6" y="-37011"/>
            <a:ext cx="9170126" cy="705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14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http://i56.tinypic.com/2hexzk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927"/>
            <a:ext cx="5486400" cy="690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84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descr="http://i51.tinypic.com/2vlnn2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228600"/>
            <a:ext cx="9219929"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42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5" name="Picture 3" descr="http://i56.tinypic.com/2cerr8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69342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88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http://www.cartoonbrew.com/archives/megan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4582"/>
            <a:ext cx="5334000" cy="688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25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http://www.feltups.com/wp-content/uploads/2010/11/cool-paper-sculptu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304799"/>
            <a:ext cx="9165771" cy="612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739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http://blog.craftzine.com/inception_paper_scul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1"/>
            <a:ext cx="9217816" cy="691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05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paper sculptures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56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04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i.telegraph.co.uk/multimedia/archive/01403/Confederates-Stone_140342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258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23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paper sculptures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152400"/>
            <a:ext cx="9381017"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581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paper sculptures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568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34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paper sculptures 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4834"/>
            <a:ext cx="8405895" cy="689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30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http://images.etsy.com/all_images/6/6a9/d92/il_430xN.18947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6781800" cy="69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81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http://cdn.trendhunterstatic.com/thumbs/paper-sculptu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8" y="28303"/>
            <a:ext cx="7806192" cy="685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258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http://www.snegidhi.com/2010/110-30-07/paper_sculpture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416"/>
            <a:ext cx="6934200" cy="692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45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paper sculp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0" y="0"/>
            <a:ext cx="79408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44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paper sculp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705600" cy="691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82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paper sculp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15" y="34636"/>
            <a:ext cx="7148285" cy="682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05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paper sculpture 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709"/>
            <a:ext cx="5410200" cy="699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1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4.bp.blogspot.com/_n7i2LDasiUo/Swr4HlGpteI/AAAAAAAAAHg/DJF2mfXsY4k/s1600/cronus+and+rhea+relief+pi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0"/>
            <a:ext cx="69837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765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s1.hubimg.com/u/939116_f2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063"/>
            <a:ext cx="6172200" cy="679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34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Abstract Examples: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77843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Paper Sculpture Art -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5676900" cy="692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354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awesome pictures of paper sculptures by richa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09"/>
            <a:ext cx="43434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wesome pictures of paper sculptures by richa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248"/>
            <a:ext cx="4306389" cy="574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82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olored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0" y="-249124"/>
            <a:ext cx="5685699" cy="710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837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familyfun.go.com/assets/cms/crafts/paper-sculpture-craft-photo-420-FF0908-PAPER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
            <a:ext cx="6888480"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151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fc04.deviantart.net/fs14/i/2007/090/8/a/Paper_Sculpture_I_by_night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4" y="-9797"/>
            <a:ext cx="9157063" cy="686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3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Julien Valle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 y="76925"/>
            <a:ext cx="9106989" cy="683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710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http://www.pleatfarm.com/wp-content/uploads/2010/03/matt-shlian-origami-scul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9" y="762000"/>
            <a:ext cx="9204977" cy="611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0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Typography paper art yulia brodskaya 68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64" y="0"/>
            <a:ext cx="5997951" cy="7305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5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ancientsculpturegallery.com/images/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0"/>
            <a:ext cx="77068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484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Typography paper art yulia brodskaya 663 Mindblowing Paper desing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1"/>
            <a:ext cx="600075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69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Louise Nevelson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cyberpathway.com/art/lane/neve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05000"/>
            <a:ext cx="370522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nfranciscosentinel.com/wp-content/uploads/2007/08/painted_woods___royal_tide_i_1960___white_vertical_water_1972_louise_nevel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447800"/>
            <a:ext cx="4752975"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3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it.files.wordpress.com/2007/01/artwork_images_1030_213208_louise-nevel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81100"/>
            <a:ext cx="41529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faoi.com/cm/4cm/4cm7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3019425"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96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starfetch.com/keywords/Louise_Nevelson/Louise_Nevels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22332" cy="68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80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reproduction relief, replica relief, museum relief, museum reproduction relief, ancient relief, classical greek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8"/>
            <a:ext cx="9048134" cy="695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09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ancientsculpturegallery.com/images/4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27762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76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228</Words>
  <Application>Microsoft Office PowerPoint</Application>
  <PresentationFormat>On-screen Show (4:3)</PresentationFormat>
  <Paragraphs>45</Paragraphs>
  <Slides>73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Office Theme</vt:lpstr>
      <vt:lpstr>Paper Sculpture</vt:lpstr>
      <vt:lpstr>Early Relief Sculpture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Techniques:</vt:lpstr>
      <vt:lpstr>PowerPoint Presentation</vt:lpstr>
      <vt:lpstr>Relief Sculpture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Representational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Louise Nevelson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Treney</dc:creator>
  <cp:lastModifiedBy>Treney, Carolyn</cp:lastModifiedBy>
  <cp:revision>31</cp:revision>
  <cp:lastPrinted>2011-04-11T14:53:46Z</cp:lastPrinted>
  <dcterms:created xsi:type="dcterms:W3CDTF">2011-04-05T15:09:33Z</dcterms:created>
  <dcterms:modified xsi:type="dcterms:W3CDTF">2016-04-20T11:30:20Z</dcterms:modified>
</cp:coreProperties>
</file>